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9" r:id="rId2"/>
    <p:sldId id="257" r:id="rId3"/>
  </p:sldIdLst>
  <p:sldSz cx="6858000" cy="9906000" type="A4"/>
  <p:notesSz cx="6742113" cy="9872663"/>
  <p:embeddedFontLst>
    <p:embeddedFont>
      <p:font typeface="Helvetica87-CondensedHeavy" pitchFamily="34" charset="0"/>
      <p:bold r:id="rId5"/>
      <p:boldItalic r:id="rId6"/>
    </p:embeddedFont>
    <p:embeddedFont>
      <p:font typeface="나눔고딕 ExtraBold" pitchFamily="50" charset="-127"/>
      <p:bold r:id="rId7"/>
    </p:embeddedFont>
    <p:embeddedFont>
      <p:font typeface="맑은 고딕" pitchFamily="50" charset="-127"/>
      <p:regular r:id="rId8"/>
      <p:bold r:id="rId9"/>
    </p:embeddedFont>
    <p:embeddedFont>
      <p:font typeface="HelveticaNeue MediumCond" pitchFamily="2" charset="0"/>
      <p:regular r:id="rId10"/>
      <p:italic r:id="rId1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3336" y="-78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tableStyles" Target="tableStyles.xml"/><Relationship Id="rId10" Type="http://schemas.openxmlformats.org/officeDocument/2006/relationships/font" Target="fonts/font6.fntdata"/><Relationship Id="rId4" Type="http://schemas.openxmlformats.org/officeDocument/2006/relationships/notesMaster" Target="notesMasters/notesMaster1.xml"/><Relationship Id="rId9" Type="http://schemas.openxmlformats.org/officeDocument/2006/relationships/font" Target="fonts/font5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9525" y="0"/>
            <a:ext cx="29210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6AC981-973E-45A3-B0CA-3FECDDA3278A}" type="datetimeFigureOut">
              <a:rPr lang="ko-KR" altLang="en-US" smtClean="0"/>
              <a:pPr/>
              <a:t>2016-07-06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089150" y="739775"/>
            <a:ext cx="2563813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4688" y="4689475"/>
            <a:ext cx="5392737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210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9525" y="9377363"/>
            <a:ext cx="29210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CB808-EB12-47A9-A7BD-232E6738CD1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14350" y="3077282"/>
            <a:ext cx="5829300" cy="212336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7115-180D-4BEF-B174-836B6AD48036}" type="datetime1">
              <a:rPr lang="ko-KR" altLang="en-US" smtClean="0"/>
              <a:pPr/>
              <a:t>2016-07-06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2628900" y="9250133"/>
            <a:ext cx="1600200" cy="527403"/>
          </a:xfrm>
        </p:spPr>
        <p:txBody>
          <a:bodyPr/>
          <a:lstStyle>
            <a:lvl1pPr algn="ctr">
              <a:defRPr sz="1050"/>
            </a:lvl1pPr>
          </a:lstStyle>
          <a:p>
            <a:fld id="{7FE46F11-5CC4-46D4-BB71-BEE7B61DED3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92AE-B29E-4831-9EC1-740CFAD10641}" type="datetime1">
              <a:rPr lang="ko-KR" altLang="en-US" smtClean="0"/>
              <a:pPr/>
              <a:t>2016-07-06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6F11-5CC4-46D4-BB71-BEE7B61DED3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3729037" y="573264"/>
            <a:ext cx="1157288" cy="1220822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57175" y="573264"/>
            <a:ext cx="3357563" cy="1220822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34282-74FA-40E3-BB1F-5864EC6638C2}" type="datetime1">
              <a:rPr lang="ko-KR" altLang="en-US" smtClean="0"/>
              <a:pPr/>
              <a:t>2016-07-06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6F11-5CC4-46D4-BB71-BEE7B61DED3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315C3-64EB-4F6D-BA33-D23D276E0A97}" type="datetime1">
              <a:rPr lang="ko-KR" altLang="en-US" smtClean="0"/>
              <a:pPr/>
              <a:t>2016-07-06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6F11-5CC4-46D4-BB71-BEE7B61DED3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1561-C6BA-4296-B772-B8C86C9673C7}" type="datetime1">
              <a:rPr lang="ko-KR" altLang="en-US" smtClean="0"/>
              <a:pPr/>
              <a:t>2016-07-06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6F11-5CC4-46D4-BB71-BEE7B61DED3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57175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2628900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9987D-C663-4B9A-AA27-BC6551A0E6C6}" type="datetime1">
              <a:rPr lang="ko-KR" altLang="en-US" smtClean="0"/>
              <a:pPr/>
              <a:t>2016-07-06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6F11-5CC4-46D4-BB71-BEE7B61DED3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068A-7256-4D13-81B7-BE6022A587D7}" type="datetime1">
              <a:rPr lang="ko-KR" altLang="en-US" smtClean="0"/>
              <a:pPr/>
              <a:t>2016-07-06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6F11-5CC4-46D4-BB71-BEE7B61DED3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02F53-FEE6-4969-B71F-6876D23A1B89}" type="datetime1">
              <a:rPr lang="ko-KR" altLang="en-US" smtClean="0"/>
              <a:pPr/>
              <a:t>2016-07-06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6F11-5CC4-46D4-BB71-BEE7B61DED3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0F2C-09F0-458A-ACA2-D3CA674655E7}" type="datetime1">
              <a:rPr lang="ko-KR" altLang="en-US" smtClean="0"/>
              <a:pPr/>
              <a:t>2016-07-06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6F11-5CC4-46D4-BB71-BEE7B61DED3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0EDF3-C2EE-45E7-A318-E63D9E13AE3E}" type="datetime1">
              <a:rPr lang="ko-KR" altLang="en-US" smtClean="0"/>
              <a:pPr/>
              <a:t>2016-07-06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6F11-5CC4-46D4-BB71-BEE7B61DED3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790C-2AEE-4271-9586-8A9FD0372E98}" type="datetime1">
              <a:rPr lang="ko-KR" altLang="en-US" smtClean="0"/>
              <a:pPr/>
              <a:t>2016-07-06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6F11-5CC4-46D4-BB71-BEE7B61DED3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42900" y="2311401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B88B2-E68D-4890-8B04-533A542A8A40}" type="datetime1">
              <a:rPr lang="ko-KR" altLang="en-US" smtClean="0"/>
              <a:pPr/>
              <a:t>2016-07-06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46F11-5CC4-46D4-BB71-BEE7B61DED3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6705"/>
          <a:stretch>
            <a:fillRect/>
          </a:stretch>
        </p:blipFill>
        <p:spPr bwMode="auto">
          <a:xfrm>
            <a:off x="404664" y="443436"/>
            <a:ext cx="1656184" cy="33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4766" y="742982"/>
            <a:ext cx="1935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87-CondensedHeavy" pitchFamily="34" charset="0"/>
                <a:ea typeface="Blogger Sans" pitchFamily="50" charset="0"/>
              </a:rPr>
              <a:t>BABA Observation Program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Helvetica87-CondensedHeavy" pitchFamily="34" charset="0"/>
              <a:ea typeface="나눔고딕 ExtraBold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2132856" y="776374"/>
            <a:ext cx="428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60848" y="416496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rgbClr val="002060"/>
                </a:solidFill>
                <a:latin typeface="Helvetica87-CondensedHeavy" pitchFamily="34" charset="0"/>
                <a:ea typeface="Blogger Sans" pitchFamily="50" charset="0"/>
              </a:rPr>
              <a:t>Application</a:t>
            </a:r>
            <a:endParaRPr lang="ko-KR" altLang="en-US" sz="2000" b="1" dirty="0">
              <a:solidFill>
                <a:srgbClr val="002060"/>
              </a:solidFill>
              <a:latin typeface="Helvetica87-CondensedHeavy" pitchFamily="34" charset="0"/>
              <a:ea typeface="나눔고딕 ExtraBold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4664" y="1352600"/>
            <a:ext cx="180581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87-CondensedHeavy" pitchFamily="34" charset="0"/>
              </a:rPr>
              <a:t>1. Personal Information</a:t>
            </a:r>
            <a:endParaRPr lang="ko-KR" altLang="en-US" sz="1300" b="1" dirty="0">
              <a:solidFill>
                <a:schemeClr val="tx1">
                  <a:lumMod val="65000"/>
                  <a:lumOff val="35000"/>
                </a:schemeClr>
              </a:solidFill>
              <a:latin typeface="Helvetica87-CondensedHeavy" pitchFamily="34" charset="0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87155159"/>
              </p:ext>
            </p:extLst>
          </p:nvPr>
        </p:nvGraphicFramePr>
        <p:xfrm>
          <a:off x="476672" y="4376936"/>
          <a:ext cx="5904656" cy="172819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368152"/>
                <a:gridCol w="1728192"/>
                <a:gridCol w="2808312"/>
              </a:tblGrid>
              <a:tr h="28803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0" kern="1200" spc="20" baseline="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1) Accommodation</a:t>
                      </a:r>
                      <a:endParaRPr lang="ko-KR" altLang="en-US" sz="1100" b="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en-US" sz="1100" b="0" kern="1200" spc="20" baseline="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  Preferred </a:t>
                      </a:r>
                      <a:r>
                        <a:rPr lang="en-US" sz="1100" b="0" kern="1200" spc="20" baseline="0" dirty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Check-in Date</a:t>
                      </a:r>
                      <a:endParaRPr lang="ko-KR" sz="1100" b="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b="1" spc="20" baseline="0" dirty="0">
                        <a:latin typeface="HelveticaNeue MediumCond" pitchFamily="2" charset="0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latinLnBrk="1"/>
                      <a:endParaRPr lang="ko-KR" altLang="en-US" sz="110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en-US" sz="1100" kern="1200" spc="20" baseline="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  Preferred </a:t>
                      </a:r>
                      <a:r>
                        <a:rPr lang="en-US" sz="1100" kern="1200" spc="20" baseline="0" dirty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Check-out Date</a:t>
                      </a:r>
                      <a:endParaRPr lang="ko-KR" sz="110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kern="1200" spc="20" baseline="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2) Flight Information</a:t>
                      </a:r>
                      <a:endParaRPr lang="ko-KR" altLang="en-US" sz="110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en-US" sz="1100" kern="1200" spc="20" baseline="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  Arrival </a:t>
                      </a:r>
                      <a:r>
                        <a:rPr lang="en-US" sz="1100" kern="1200" spc="20" baseline="0" dirty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Time / Date </a:t>
                      </a:r>
                      <a:endParaRPr lang="ko-KR" sz="110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0">
                        <a:spcAft>
                          <a:spcPts val="0"/>
                        </a:spcAft>
                      </a:pPr>
                      <a:endParaRPr lang="ko-KR" sz="1000" kern="100" spc="20" baseline="0" dirty="0">
                        <a:effectLst/>
                        <a:latin typeface="HelveticaNeue MediumCond" pitchFamily="2" charset="0"/>
                        <a:cs typeface="Times New Roman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latinLnBrk="1"/>
                      <a:endParaRPr lang="ko-KR" altLang="en-US" sz="110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en-US" sz="1100" kern="1200" spc="20" baseline="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  Flight </a:t>
                      </a:r>
                      <a:r>
                        <a:rPr lang="en-US" sz="1100" kern="1200" spc="20" baseline="0" dirty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Number</a:t>
                      </a:r>
                      <a:endParaRPr lang="ko-KR" sz="110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endParaRPr lang="ko-KR" sz="1000" kern="100" spc="20" baseline="0" dirty="0">
                        <a:effectLst/>
                        <a:latin typeface="HelveticaNeue MediumCond" pitchFamily="2" charset="0"/>
                        <a:cs typeface="Times New Roman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latinLnBrk="1"/>
                      <a:endParaRPr lang="ko-KR" altLang="en-US" sz="110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en-US" sz="1100" kern="1200" spc="20" baseline="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  Departure </a:t>
                      </a:r>
                      <a:r>
                        <a:rPr lang="en-US" sz="1100" kern="1200" spc="20" baseline="0" dirty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Time / Date</a:t>
                      </a:r>
                      <a:endParaRPr lang="ko-KR" sz="110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0">
                        <a:spcAft>
                          <a:spcPts val="0"/>
                        </a:spcAft>
                      </a:pPr>
                      <a:endParaRPr lang="ko-KR" sz="1000" kern="100" spc="20" baseline="0" dirty="0">
                        <a:effectLst/>
                        <a:latin typeface="HelveticaNeue MediumCond" pitchFamily="2" charset="0"/>
                        <a:cs typeface="Times New Roman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latinLnBrk="1"/>
                      <a:endParaRPr lang="ko-KR" altLang="en-US" sz="110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en-US" sz="1100" kern="1200" spc="20" baseline="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  Flight </a:t>
                      </a:r>
                      <a:r>
                        <a:rPr lang="en-US" sz="1100" kern="1200" spc="20" baseline="0" dirty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Number (Return)</a:t>
                      </a:r>
                      <a:endParaRPr lang="ko-KR" sz="110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endParaRPr lang="ko-KR" sz="1000" kern="100" spc="20" baseline="0" dirty="0">
                        <a:effectLst/>
                        <a:latin typeface="HelveticaNeue MediumCond" pitchFamily="2" charset="0"/>
                        <a:cs typeface="Times New Roman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04664" y="3982988"/>
            <a:ext cx="171091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87-CondensedHeavy" pitchFamily="34" charset="0"/>
              </a:rPr>
              <a:t>2. Travel Arrangement</a:t>
            </a:r>
            <a:endParaRPr lang="ko-KR" altLang="en-US" sz="1300" b="1" dirty="0">
              <a:solidFill>
                <a:schemeClr val="tx1">
                  <a:lumMod val="65000"/>
                  <a:lumOff val="35000"/>
                </a:schemeClr>
              </a:solidFill>
              <a:latin typeface="Helvetica87-CondensedHeavy" pitchFamily="34" charset="0"/>
            </a:endParaRP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10266403"/>
              </p:ext>
            </p:extLst>
          </p:nvPr>
        </p:nvGraphicFramePr>
        <p:xfrm>
          <a:off x="476672" y="7977336"/>
          <a:ext cx="5904656" cy="64807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904656"/>
              </a:tblGrid>
              <a:tr h="648072">
                <a:tc>
                  <a:txBody>
                    <a:bodyPr/>
                    <a:lstStyle/>
                    <a:p>
                      <a:pPr latinLnBrk="1"/>
                      <a:endParaRPr lang="ko-KR" altLang="en-U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04664" y="7579196"/>
            <a:ext cx="6674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87-CondensedHeavy" pitchFamily="34" charset="0"/>
              </a:rPr>
              <a:t>4. Note</a:t>
            </a:r>
            <a:endParaRPr lang="ko-KR" altLang="en-US" sz="1300" b="1" dirty="0">
              <a:solidFill>
                <a:schemeClr val="tx1">
                  <a:lumMod val="65000"/>
                  <a:lumOff val="35000"/>
                </a:schemeClr>
              </a:solidFill>
              <a:latin typeface="Helvetica87-CondensedHeavy" pitchFamily="34" charset="0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08857019"/>
              </p:ext>
            </p:extLst>
          </p:nvPr>
        </p:nvGraphicFramePr>
        <p:xfrm>
          <a:off x="476672" y="1712640"/>
          <a:ext cx="5904656" cy="201622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52128"/>
                <a:gridCol w="1800200"/>
                <a:gridCol w="520999"/>
                <a:gridCol w="199081"/>
                <a:gridCol w="2232248"/>
              </a:tblGrid>
              <a:tr h="28803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0" kern="1200" spc="2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Name</a:t>
                      </a:r>
                      <a:endParaRPr lang="ko-KR" altLang="en-US" sz="1100" b="0" kern="1200" spc="2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en-US" sz="1100" b="0" kern="1200" spc="2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   (First)</a:t>
                      </a:r>
                      <a:endParaRPr lang="ko-KR" sz="1100" b="0" kern="1200" spc="2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en-US" altLang="ko-KR" sz="1100" b="0" kern="1200" spc="2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 (Last)</a:t>
                      </a:r>
                      <a:endParaRPr lang="ko-KR" sz="1100" b="0" kern="1200" spc="2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 marL="62865" marR="6286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kern="1200" spc="2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Title</a:t>
                      </a:r>
                      <a:endParaRPr lang="ko-KR" altLang="en-US" sz="1100" kern="1200" spc="2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en-US" altLang="ko-KR" sz="1100" kern="1200" spc="2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   (   )Prof.     (   )Dr.     (   )Mr.     (   )Ms.     (   )M.D.     (   )PhD.     (   )Others </a:t>
                      </a:r>
                      <a:endParaRPr lang="ko-KR" sz="1100" kern="1200" spc="2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kern="1200" spc="2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Gender</a:t>
                      </a:r>
                      <a:endParaRPr lang="ko-KR" altLang="en-US" sz="1100" kern="1200" spc="2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en-US" altLang="ko-KR" sz="1100" kern="1200" spc="2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   (   )Male </a:t>
                      </a:r>
                      <a:r>
                        <a:rPr lang="en-US" altLang="ko-KR" sz="1100" kern="1200" spc="20" baseline="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ko-KR" sz="1100" kern="1200" spc="2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(   )Female   </a:t>
                      </a:r>
                      <a:endParaRPr lang="ko-KR" sz="1100" kern="1200" spc="2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en-US" altLang="ko-KR" sz="1100" kern="1200" spc="2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 Age</a:t>
                      </a:r>
                      <a:endParaRPr lang="ko-KR" sz="1100" kern="1200" spc="2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kern="1200" spc="2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Country</a:t>
                      </a:r>
                      <a:endParaRPr lang="ko-KR" altLang="en-US" sz="1100" kern="1200" spc="2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en-US" altLang="ko-KR" sz="1100" kern="1200" spc="2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   </a:t>
                      </a:r>
                      <a:endParaRPr lang="ko-KR" sz="1100" kern="1200" spc="2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 latinLnBrk="0">
                        <a:spcAft>
                          <a:spcPts val="0"/>
                        </a:spcAft>
                      </a:pPr>
                      <a:endParaRPr lang="ko-KR" sz="1000" kern="100" spc="20" dirty="0">
                        <a:effectLst/>
                        <a:latin typeface="HelveticaNeue MediumCond" pitchFamily="2" charset="0"/>
                        <a:cs typeface="Times New Roman"/>
                      </a:endParaRPr>
                    </a:p>
                  </a:txBody>
                  <a:tcPr marL="62865" marR="6286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kern="1200" spc="2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Affiliation</a:t>
                      </a:r>
                      <a:endParaRPr lang="ko-KR" altLang="en-US" sz="1100" kern="1200" spc="2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en-US" altLang="ko-KR" sz="1100" kern="1200" spc="2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   </a:t>
                      </a:r>
                      <a:endParaRPr lang="ko-KR" sz="1100" kern="1200" spc="2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endParaRPr lang="ko-KR" sz="1000" kern="100" spc="20" dirty="0">
                        <a:effectLst/>
                        <a:latin typeface="HelveticaNeue MediumCond" pitchFamily="2" charset="0"/>
                        <a:cs typeface="Times New Roman"/>
                      </a:endParaRPr>
                    </a:p>
                  </a:txBody>
                  <a:tcPr marL="62865" marR="62865" marT="0" marB="0" anchor="ctr">
                    <a:lnT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kern="1200" spc="2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Phone</a:t>
                      </a:r>
                      <a:r>
                        <a:rPr lang="en-US" altLang="ko-KR" sz="1100" kern="1200" spc="20" baseline="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 Number</a:t>
                      </a:r>
                      <a:endParaRPr lang="ko-KR" altLang="en-US" sz="1100" kern="1200" spc="2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en-US" altLang="ko-KR" sz="1100" kern="1200" spc="2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   </a:t>
                      </a:r>
                      <a:endParaRPr lang="ko-KR" sz="1100" kern="1200" spc="2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1200" spc="2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E-mail</a:t>
                      </a:r>
                      <a:endParaRPr lang="ko-KR" altLang="en-US" sz="1100" kern="1200" spc="20" dirty="0" smtClean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 latinLnBrk="0">
                        <a:spcAft>
                          <a:spcPts val="0"/>
                        </a:spcAft>
                      </a:pPr>
                      <a:endParaRPr lang="ko-KR" sz="1000" kern="100" spc="20" dirty="0">
                        <a:effectLst/>
                        <a:latin typeface="HelveticaNeue MediumCond" pitchFamily="2" charset="0"/>
                        <a:cs typeface="Times New Roman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1200" spc="2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Address</a:t>
                      </a:r>
                      <a:endParaRPr lang="ko-KR" altLang="en-US" sz="1100" kern="1200" spc="20" dirty="0" smtClean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r>
                        <a:rPr lang="en-US" altLang="ko-KR" sz="1100" kern="1200" spc="2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   </a:t>
                      </a:r>
                      <a:endParaRPr lang="ko-KR" sz="1100" kern="1200" spc="2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 latinLnBrk="0">
                        <a:spcAft>
                          <a:spcPts val="0"/>
                        </a:spcAft>
                      </a:pPr>
                      <a:endParaRPr lang="ko-KR" sz="1000" kern="100" spc="20" dirty="0">
                        <a:effectLst/>
                        <a:latin typeface="HelveticaNeue MediumCond" pitchFamily="2" charset="0"/>
                        <a:cs typeface="Times New Roman"/>
                      </a:endParaRPr>
                    </a:p>
                  </a:txBody>
                  <a:tcPr marL="62865" marR="62865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68" y="9129464"/>
            <a:ext cx="1656184" cy="52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슬라이드 번호 개체 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6F11-5CC4-46D4-BB71-BEE7B61DED3A}" type="slidenum">
              <a:rPr lang="ko-KR" altLang="en-US" smtClean="0"/>
              <a:pPr/>
              <a:t>1</a:t>
            </a:fld>
            <a:endParaRPr lang="ko-KR" altLang="en-US"/>
          </a:p>
        </p:txBody>
      </p:sp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87155159"/>
              </p:ext>
            </p:extLst>
          </p:nvPr>
        </p:nvGraphicFramePr>
        <p:xfrm>
          <a:off x="476672" y="6753200"/>
          <a:ext cx="5904656" cy="57606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96344"/>
                <a:gridCol w="2808312"/>
              </a:tblGrid>
              <a:tr h="28803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0" kern="1200" spc="20" baseline="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BABA experience? How many times?</a:t>
                      </a:r>
                      <a:endParaRPr lang="ko-KR" altLang="en-US" sz="1100" b="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endParaRPr lang="ko-KR" sz="1100" b="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kern="1200" spc="20" baseline="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The number of thyroid surgery</a:t>
                      </a:r>
                      <a:r>
                        <a:rPr lang="en-US" altLang="ko-KR" sz="1100" kern="1200" spc="20" baseline="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 / 1yr</a:t>
                      </a:r>
                      <a:endParaRPr lang="ko-KR" altLang="en-US" sz="110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endParaRPr lang="ko-KR" sz="110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04664" y="6359252"/>
            <a:ext cx="84856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87-CondensedHeavy" pitchFamily="34" charset="0"/>
              </a:rPr>
              <a:t>3. Others </a:t>
            </a:r>
            <a:endParaRPr lang="ko-KR" altLang="en-US" sz="1300" b="1" dirty="0">
              <a:solidFill>
                <a:schemeClr val="tx1">
                  <a:lumMod val="65000"/>
                  <a:lumOff val="35000"/>
                </a:schemeClr>
              </a:solidFill>
              <a:latin typeface="Helvetica87-CondensedHeavy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6705"/>
          <a:stretch>
            <a:fillRect/>
          </a:stretch>
        </p:blipFill>
        <p:spPr bwMode="auto">
          <a:xfrm>
            <a:off x="404664" y="443436"/>
            <a:ext cx="1656184" cy="33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4766" y="742982"/>
            <a:ext cx="1935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87-CondensedHeavy" pitchFamily="34" charset="0"/>
                <a:ea typeface="Blogger Sans" pitchFamily="50" charset="0"/>
              </a:rPr>
              <a:t>BABA Observation Program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Helvetica87-CondensedHeavy" pitchFamily="34" charset="0"/>
              <a:ea typeface="나눔고딕 ExtraBold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2132856" y="776374"/>
            <a:ext cx="428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60848" y="416496"/>
            <a:ext cx="2414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rgbClr val="002060"/>
                </a:solidFill>
                <a:latin typeface="Helvetica87-CondensedHeavy" pitchFamily="34" charset="0"/>
                <a:ea typeface="Blogger Sans" pitchFamily="50" charset="0"/>
              </a:rPr>
              <a:t>Payment Information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68" y="9129464"/>
            <a:ext cx="1656184" cy="52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04664" y="8482553"/>
            <a:ext cx="46615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altLang="ko-KR" sz="1100" i="1" spc="20" dirty="0">
                <a:solidFill>
                  <a:srgbClr val="FF0000"/>
                </a:solidFill>
                <a:latin typeface="HelveticaNeue MediumCond" pitchFamily="2" charset="0"/>
              </a:rPr>
              <a:t>Please send this form </a:t>
            </a:r>
            <a:r>
              <a:rPr lang="en-US" altLang="ko-KR" sz="1100" i="1" spc="20" dirty="0" smtClean="0">
                <a:solidFill>
                  <a:srgbClr val="FF0000"/>
                </a:solidFill>
                <a:latin typeface="HelveticaNeue MediumCond" pitchFamily="2" charset="0"/>
              </a:rPr>
              <a:t>back </a:t>
            </a:r>
            <a:r>
              <a:rPr lang="en-US" altLang="ko-KR" sz="1100" i="1" spc="20" dirty="0">
                <a:solidFill>
                  <a:srgbClr val="FF0000"/>
                </a:solidFill>
                <a:latin typeface="HelveticaNeue MediumCond" pitchFamily="2" charset="0"/>
              </a:rPr>
              <a:t>to us by E-mail</a:t>
            </a:r>
            <a:endParaRPr lang="ko-KR" altLang="ko-KR" sz="1100" spc="20" dirty="0">
              <a:solidFill>
                <a:srgbClr val="FF0000"/>
              </a:solidFill>
              <a:latin typeface="HelveticaNeue MediumCond" pitchFamily="2" charset="0"/>
            </a:endParaRPr>
          </a:p>
          <a:p>
            <a:pPr latinLnBrk="0"/>
            <a:r>
              <a:rPr lang="en-US" altLang="ko-KR" sz="1100" i="1" spc="20" dirty="0">
                <a:solidFill>
                  <a:srgbClr val="FF0000"/>
                </a:solidFill>
                <a:latin typeface="HelveticaNeue MediumCond" pitchFamily="2" charset="0"/>
              </a:rPr>
              <a:t>Tel: +</a:t>
            </a:r>
            <a:r>
              <a:rPr lang="en-US" altLang="ko-KR" sz="1100" i="1" spc="20" dirty="0" smtClean="0">
                <a:solidFill>
                  <a:srgbClr val="FF0000"/>
                </a:solidFill>
                <a:latin typeface="HelveticaNeue MediumCond" pitchFamily="2" charset="0"/>
              </a:rPr>
              <a:t>82-2-765-7996</a:t>
            </a:r>
            <a:r>
              <a:rPr lang="en-US" altLang="ko-KR" sz="1100" i="1" spc="20" dirty="0">
                <a:solidFill>
                  <a:srgbClr val="FF0000"/>
                </a:solidFill>
                <a:latin typeface="HelveticaNeue MediumCond" pitchFamily="2" charset="0"/>
              </a:rPr>
              <a:t> , Fax: +82-303-3441-7996, E-mail: </a:t>
            </a:r>
            <a:r>
              <a:rPr lang="en-US" altLang="ko-KR" sz="1100" i="1" spc="20" dirty="0" smtClean="0">
                <a:solidFill>
                  <a:srgbClr val="FF0000"/>
                </a:solidFill>
                <a:latin typeface="HelveticaNeue MediumCond" pitchFamily="2" charset="0"/>
              </a:rPr>
              <a:t>isopes.hq@gmail.com</a:t>
            </a:r>
            <a:endParaRPr lang="ko-KR" altLang="ko-KR" sz="1100" spc="20" dirty="0">
              <a:solidFill>
                <a:srgbClr val="FF0000"/>
              </a:solidFill>
              <a:latin typeface="HelveticaNeue MediumCond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4664" y="1115616"/>
            <a:ext cx="144808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87-CondensedHeavy" pitchFamily="34" charset="0"/>
              </a:rPr>
              <a:t>1. Educational Fee</a:t>
            </a:r>
            <a:endParaRPr lang="ko-KR" altLang="en-US" sz="1300" b="1" dirty="0">
              <a:solidFill>
                <a:schemeClr val="tx1">
                  <a:lumMod val="65000"/>
                  <a:lumOff val="35000"/>
                </a:schemeClr>
              </a:solidFill>
              <a:latin typeface="Helvetica87-CondensedHeavy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4664" y="7740352"/>
            <a:ext cx="44755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spc="20" dirty="0">
                <a:latin typeface="HelveticaNeue MediumCond" pitchFamily="2" charset="0"/>
              </a:rPr>
              <a:t>(   ) Payment by wire transfer. Bank account will be indicated in the invoice.</a:t>
            </a:r>
            <a:endParaRPr lang="ko-KR" altLang="ko-KR" sz="1100" spc="20" dirty="0">
              <a:latin typeface="HelveticaNeue MediumCond" pitchFamily="2" charset="0"/>
            </a:endParaRPr>
          </a:p>
          <a:p>
            <a:r>
              <a:rPr lang="en-US" altLang="ko-KR" sz="1100" spc="20" dirty="0">
                <a:latin typeface="HelveticaNeue MediumCond" pitchFamily="2" charset="0"/>
              </a:rPr>
              <a:t>(   ) Payment by credit </a:t>
            </a:r>
            <a:r>
              <a:rPr lang="en-US" altLang="ko-KR" sz="1100" spc="20" dirty="0" smtClean="0">
                <a:latin typeface="HelveticaNeue MediumCond" pitchFamily="2" charset="0"/>
              </a:rPr>
              <a:t>card or cash on-site.</a:t>
            </a:r>
            <a:endParaRPr lang="ko-KR" altLang="ko-KR" sz="1100" spc="20" dirty="0">
              <a:latin typeface="HelveticaNeue MediumCond" pitchFamily="2" charset="0"/>
            </a:endParaRPr>
          </a:p>
        </p:txBody>
      </p:sp>
      <p:graphicFrame>
        <p:nvGraphicFramePr>
          <p:cNvPr id="18" name="표 1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07946670"/>
              </p:ext>
            </p:extLst>
          </p:nvPr>
        </p:nvGraphicFramePr>
        <p:xfrm>
          <a:off x="476672" y="1475656"/>
          <a:ext cx="5904656" cy="172819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55733"/>
                <a:gridCol w="4029059"/>
                <a:gridCol w="1319864"/>
              </a:tblGrid>
              <a:tr h="28803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kern="1200" spc="20" baseline="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No.</a:t>
                      </a:r>
                      <a:endParaRPr lang="ko-KR" altLang="en-US" sz="1100" b="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b="0" kern="1200" spc="20" baseline="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Course / Description</a:t>
                      </a:r>
                      <a:endParaRPr lang="ko-KR" sz="1100" b="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spc="20" baseline="0" dirty="0" smtClean="0">
                          <a:latin typeface="HelveticaNeue MediumCond" pitchFamily="2" charset="0"/>
                          <a:ea typeface="+mj-ea"/>
                        </a:rPr>
                        <a:t>Price</a:t>
                      </a:r>
                      <a:endParaRPr lang="ko-KR" altLang="en-US" sz="1100" b="0" spc="20" baseline="0" dirty="0">
                        <a:latin typeface="HelveticaNeue MediumCond" pitchFamily="2" charset="0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endParaRPr lang="ko-KR" sz="1100" b="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latinLnBrk="1"/>
                      <a:endParaRPr lang="ko-KR" altLang="en-US" sz="1100" b="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endParaRPr lang="ko-KR" sz="1100" b="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0">
                        <a:spcAft>
                          <a:spcPts val="0"/>
                        </a:spcAft>
                      </a:pPr>
                      <a:endParaRPr lang="ko-KR" sz="1000" b="0" kern="100" spc="20" baseline="0" dirty="0">
                        <a:effectLst/>
                        <a:latin typeface="HelveticaNeue MediumCond" pitchFamily="2" charset="0"/>
                        <a:cs typeface="Times New Roman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latinLnBrk="1"/>
                      <a:endParaRPr lang="ko-KR" altLang="en-US" sz="1100" b="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endParaRPr lang="ko-KR" sz="1100" b="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endParaRPr lang="ko-KR" sz="1000" b="0" kern="100" spc="20" baseline="0" dirty="0">
                        <a:effectLst/>
                        <a:latin typeface="HelveticaNeue MediumCond" pitchFamily="2" charset="0"/>
                        <a:cs typeface="Times New Roman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latinLnBrk="1"/>
                      <a:endParaRPr lang="ko-KR" altLang="en-US" sz="1100" b="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endParaRPr lang="ko-KR" sz="1100" b="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0">
                        <a:spcAft>
                          <a:spcPts val="0"/>
                        </a:spcAft>
                      </a:pPr>
                      <a:endParaRPr lang="ko-KR" sz="1000" b="0" kern="100" spc="20" baseline="0" dirty="0">
                        <a:effectLst/>
                        <a:latin typeface="HelveticaNeue MediumCond" pitchFamily="2" charset="0"/>
                        <a:cs typeface="Times New Roman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kern="1200" spc="20" baseline="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Total</a:t>
                      </a:r>
                      <a:endParaRPr lang="ko-KR" altLang="en-US" sz="1100" b="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endParaRPr lang="ko-KR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endParaRPr lang="ko-KR" sz="1000" b="0" kern="100" spc="20" baseline="0" dirty="0">
                        <a:effectLst/>
                        <a:latin typeface="HelveticaNeue MediumCond" pitchFamily="2" charset="0"/>
                        <a:cs typeface="Times New Roman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04664" y="3491880"/>
            <a:ext cx="198188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87-CondensedHeavy" pitchFamily="34" charset="0"/>
              </a:rPr>
              <a:t>2. Hotel (Accommodation)</a:t>
            </a:r>
            <a:endParaRPr lang="ko-KR" altLang="en-US" sz="1300" b="1" dirty="0">
              <a:solidFill>
                <a:schemeClr val="tx1">
                  <a:lumMod val="65000"/>
                  <a:lumOff val="35000"/>
                </a:schemeClr>
              </a:solidFill>
              <a:latin typeface="Helvetica87-CondensedHeavy" pitchFamily="34" charset="0"/>
            </a:endParaRPr>
          </a:p>
        </p:txBody>
      </p:sp>
      <p:graphicFrame>
        <p:nvGraphicFramePr>
          <p:cNvPr id="20" name="표 1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22397195"/>
              </p:ext>
            </p:extLst>
          </p:nvPr>
        </p:nvGraphicFramePr>
        <p:xfrm>
          <a:off x="476673" y="3851920"/>
          <a:ext cx="5904655" cy="115212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55732"/>
                <a:gridCol w="4029059"/>
                <a:gridCol w="1319864"/>
              </a:tblGrid>
              <a:tr h="28803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kern="1200" spc="20" baseline="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No.</a:t>
                      </a:r>
                      <a:endParaRPr lang="ko-KR" altLang="en-US" sz="1100" b="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b="0" kern="1200" spc="20" baseline="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Hotel / Room Night / Meal</a:t>
                      </a:r>
                      <a:endParaRPr lang="ko-KR" sz="1100" b="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spc="20" baseline="0" dirty="0" smtClean="0">
                          <a:latin typeface="HelveticaNeue MediumCond" pitchFamily="2" charset="0"/>
                          <a:ea typeface="+mj-ea"/>
                        </a:rPr>
                        <a:t>Price</a:t>
                      </a:r>
                      <a:endParaRPr lang="ko-KR" altLang="en-US" sz="1100" b="0" spc="20" baseline="0" dirty="0">
                        <a:latin typeface="HelveticaNeue MediumCond" pitchFamily="2" charset="0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endParaRPr lang="ko-KR" sz="1100" b="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latinLnBrk="1"/>
                      <a:endParaRPr lang="ko-KR" altLang="en-US" sz="1100" b="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endParaRPr lang="ko-KR" sz="1100" b="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0">
                        <a:spcAft>
                          <a:spcPts val="0"/>
                        </a:spcAft>
                      </a:pPr>
                      <a:endParaRPr lang="ko-KR" sz="1000" b="0" kern="100" spc="20" baseline="0" dirty="0">
                        <a:effectLst/>
                        <a:latin typeface="HelveticaNeue MediumCond" pitchFamily="2" charset="0"/>
                        <a:cs typeface="Times New Roman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kern="1200" spc="20" baseline="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Total</a:t>
                      </a:r>
                      <a:endParaRPr lang="ko-KR" altLang="en-US" sz="1100" b="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endParaRPr lang="ko-KR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endParaRPr lang="ko-KR" sz="1000" b="0" kern="100" spc="20" baseline="0" dirty="0">
                        <a:effectLst/>
                        <a:latin typeface="HelveticaNeue MediumCond" pitchFamily="2" charset="0"/>
                        <a:cs typeface="Times New Roman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04664" y="5292080"/>
            <a:ext cx="80502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87-CondensedHeavy" pitchFamily="34" charset="0"/>
              </a:rPr>
              <a:t>3. Others</a:t>
            </a:r>
            <a:endParaRPr lang="ko-KR" altLang="en-US" sz="1300" b="1" dirty="0">
              <a:solidFill>
                <a:schemeClr val="tx1">
                  <a:lumMod val="65000"/>
                  <a:lumOff val="35000"/>
                </a:schemeClr>
              </a:solidFill>
              <a:latin typeface="Helvetica87-CondensedHeavy" pitchFamily="34" charset="0"/>
            </a:endParaRPr>
          </a:p>
        </p:txBody>
      </p:sp>
      <p:graphicFrame>
        <p:nvGraphicFramePr>
          <p:cNvPr id="22" name="표 2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77651680"/>
              </p:ext>
            </p:extLst>
          </p:nvPr>
        </p:nvGraphicFramePr>
        <p:xfrm>
          <a:off x="476673" y="5652120"/>
          <a:ext cx="5904655" cy="115212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55732"/>
                <a:gridCol w="4029059"/>
                <a:gridCol w="1319864"/>
              </a:tblGrid>
              <a:tr h="28803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kern="1200" spc="20" baseline="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No.</a:t>
                      </a:r>
                      <a:endParaRPr lang="ko-KR" altLang="en-US" sz="1100" b="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b="0" kern="1200" spc="20" baseline="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Hotel / Room Night / Meal</a:t>
                      </a:r>
                      <a:endParaRPr lang="ko-KR" sz="1100" b="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spc="20" baseline="0" dirty="0" smtClean="0">
                          <a:latin typeface="HelveticaNeue MediumCond" pitchFamily="2" charset="0"/>
                          <a:ea typeface="+mj-ea"/>
                        </a:rPr>
                        <a:t>Price</a:t>
                      </a:r>
                      <a:endParaRPr lang="ko-KR" altLang="en-US" sz="1100" b="0" spc="20" baseline="0" dirty="0">
                        <a:latin typeface="HelveticaNeue MediumCond" pitchFamily="2" charset="0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endParaRPr lang="ko-KR" sz="1100" b="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latinLnBrk="1"/>
                      <a:endParaRPr lang="ko-KR" altLang="en-US" sz="1100" b="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endParaRPr lang="ko-KR" sz="1100" b="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0">
                        <a:spcAft>
                          <a:spcPts val="0"/>
                        </a:spcAft>
                      </a:pPr>
                      <a:endParaRPr lang="ko-KR" sz="1000" b="0" kern="100" spc="20" baseline="0" dirty="0">
                        <a:effectLst/>
                        <a:latin typeface="HelveticaNeue MediumCond" pitchFamily="2" charset="0"/>
                        <a:cs typeface="Times New Roman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kern="1200" spc="20" baseline="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Total</a:t>
                      </a:r>
                      <a:endParaRPr lang="ko-KR" altLang="en-US" sz="1100" b="0" kern="1200" spc="20" baseline="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l" latinLnBrk="0">
                        <a:spcAft>
                          <a:spcPts val="0"/>
                        </a:spcAft>
                      </a:pPr>
                      <a:endParaRPr lang="ko-KR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endParaRPr lang="ko-KR" sz="1000" b="0" kern="100" spc="20" baseline="0" dirty="0">
                        <a:effectLst/>
                        <a:latin typeface="HelveticaNeue MediumCond" pitchFamily="2" charset="0"/>
                        <a:cs typeface="Times New Roman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404664" y="7092280"/>
            <a:ext cx="115865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87-CondensedHeavy" pitchFamily="34" charset="0"/>
              </a:rPr>
              <a:t>Payment Total</a:t>
            </a:r>
            <a:endParaRPr lang="ko-KR" altLang="en-US" sz="1300" b="1" dirty="0">
              <a:solidFill>
                <a:schemeClr val="tx1">
                  <a:lumMod val="65000"/>
                  <a:lumOff val="35000"/>
                </a:schemeClr>
              </a:solidFill>
              <a:latin typeface="Helvetica87-CondensedHeavy" pitchFamily="34" charset="0"/>
            </a:endParaRPr>
          </a:p>
        </p:txBody>
      </p:sp>
      <p:graphicFrame>
        <p:nvGraphicFramePr>
          <p:cNvPr id="24" name="표 2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79449770"/>
              </p:ext>
            </p:extLst>
          </p:nvPr>
        </p:nvGraphicFramePr>
        <p:xfrm>
          <a:off x="476672" y="7452320"/>
          <a:ext cx="5904656" cy="28803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584792"/>
                <a:gridCol w="1319864"/>
              </a:tblGrid>
              <a:tr h="28803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kern="1200" spc="2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Grand</a:t>
                      </a:r>
                      <a:r>
                        <a:rPr lang="en-US" altLang="ko-KR" sz="1100" b="0" kern="1200" spc="20" baseline="0" dirty="0" smtClean="0">
                          <a:solidFill>
                            <a:schemeClr val="tx1"/>
                          </a:solidFill>
                          <a:latin typeface="HelveticaNeue MediumCond" pitchFamily="2" charset="0"/>
                          <a:ea typeface="+mn-ea"/>
                          <a:cs typeface="+mn-cs"/>
                        </a:rPr>
                        <a:t> Amount Payment</a:t>
                      </a:r>
                      <a:endParaRPr lang="ko-KR" altLang="en-US" sz="1100" b="0" kern="1200" spc="20" dirty="0">
                        <a:solidFill>
                          <a:schemeClr val="tx1"/>
                        </a:solidFill>
                        <a:latin typeface="HelveticaNeue MediumCond" pitchFamily="2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endParaRPr lang="ko-KR" sz="1000" kern="100" spc="20" dirty="0">
                        <a:effectLst/>
                        <a:latin typeface="HelveticaNeue MediumCond" pitchFamily="2" charset="0"/>
                        <a:cs typeface="Times New Roman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26" name="슬라이드 번호 개체 틀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6F11-5CC4-46D4-BB71-BEE7B61DED3A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192</Words>
  <Application>Microsoft Office PowerPoint</Application>
  <PresentationFormat>A4 용지(210x297mm)</PresentationFormat>
  <Paragraphs>58</Paragraphs>
  <Slides>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</vt:i4>
      </vt:variant>
    </vt:vector>
  </HeadingPairs>
  <TitlesOfParts>
    <vt:vector size="11" baseType="lpstr">
      <vt:lpstr>굴림</vt:lpstr>
      <vt:lpstr>Arial</vt:lpstr>
      <vt:lpstr>Helvetica87-CondensedHeavy</vt:lpstr>
      <vt:lpstr>Blogger Sans</vt:lpstr>
      <vt:lpstr>나눔고딕 ExtraBold</vt:lpstr>
      <vt:lpstr>맑은 고딕</vt:lpstr>
      <vt:lpstr>HelveticaNeue MediumCond</vt:lpstr>
      <vt:lpstr>Times New Roman</vt:lpstr>
      <vt:lpstr>Office 테마</vt:lpstr>
      <vt:lpstr>슬라이드 1</vt:lpstr>
      <vt:lpstr>슬라이드 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Trinity</dc:creator>
  <cp:lastModifiedBy>Trinity</cp:lastModifiedBy>
  <cp:revision>65</cp:revision>
  <dcterms:created xsi:type="dcterms:W3CDTF">2016-01-13T09:46:53Z</dcterms:created>
  <dcterms:modified xsi:type="dcterms:W3CDTF">2016-07-06T05:11:42Z</dcterms:modified>
</cp:coreProperties>
</file>